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3"/>
    <p:sldId id="257" r:id="rId4"/>
    <p:sldId id="258" r:id="rId5"/>
    <p:sldId id="263" r:id="rId6"/>
    <p:sldId id="264" r:id="rId8"/>
    <p:sldId id="296" r:id="rId9"/>
    <p:sldId id="297" r:id="rId10"/>
    <p:sldId id="265" r:id="rId11"/>
    <p:sldId id="314" r:id="rId12"/>
    <p:sldId id="266" r:id="rId13"/>
    <p:sldId id="27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A30B74-78B4-4A65-9768-6E3DDD8616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EDDCD1-9292-4103-972B-95F9D2E58DD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C4B40-295C-40CA-A5BF-8960ED6EF1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C4B40-295C-40CA-A5BF-8960ED6EF1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C4B40-295C-40CA-A5BF-8960ED6EF1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C4B40-295C-40CA-A5BF-8960ED6EF1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C4B40-295C-40CA-A5BF-8960ED6EF1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C4B40-295C-40CA-A5BF-8960ED6EF1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0C4B40-295C-40CA-A5BF-8960ED6EF15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FF197E-CA0D-45F5-BF47-9160AF1176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3BF396-E5F3-43E9-A3EA-C89221885F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FF197E-CA0D-45F5-BF47-9160AF1176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3BF396-E5F3-43E9-A3EA-C89221885F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FF197E-CA0D-45F5-BF47-9160AF1176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3BF396-E5F3-43E9-A3EA-C89221885F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FF197E-CA0D-45F5-BF47-9160AF1176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3BF396-E5F3-43E9-A3EA-C89221885F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FF197E-CA0D-45F5-BF47-9160AF1176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3BF396-E5F3-43E9-A3EA-C89221885F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FF197E-CA0D-45F5-BF47-9160AF1176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3BF396-E5F3-43E9-A3EA-C89221885F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FF197E-CA0D-45F5-BF47-9160AF1176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3BF396-E5F3-43E9-A3EA-C89221885F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FF197E-CA0D-45F5-BF47-9160AF1176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3BF396-E5F3-43E9-A3EA-C89221885F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FF197E-CA0D-45F5-BF47-9160AF1176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3BF396-E5F3-43E9-A3EA-C89221885F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FF197E-CA0D-45F5-BF47-9160AF1176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3BF396-E5F3-43E9-A3EA-C89221885F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FF197E-CA0D-45F5-BF47-9160AF1176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E3BF396-E5F3-43E9-A3EA-C89221885F8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12"/>
          <a:srcRect t="5680" r="3156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8" r="5625"/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4171" y="3580112"/>
            <a:ext cx="710356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8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考研经验分享</a:t>
            </a:r>
            <a:endParaRPr lang="zh-CN" altLang="zh-CN" sz="8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971483" y="4566495"/>
            <a:ext cx="2248525" cy="645160"/>
          </a:xfrm>
          <a:prstGeom prst="rect">
            <a:avLst/>
          </a:prstGeom>
          <a:noFill/>
          <a:ln w="6350" cmpd="dbl">
            <a:noFill/>
            <a:prstDash val="solid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计技刘丽婷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89" y="0"/>
            <a:ext cx="9694694" cy="36285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直角三角形 3"/>
          <p:cNvSpPr/>
          <p:nvPr/>
        </p:nvSpPr>
        <p:spPr>
          <a:xfrm rot="5400000">
            <a:off x="-2" y="-1"/>
            <a:ext cx="617839" cy="617839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i$ľîḓê"/>
          <p:cNvSpPr/>
          <p:nvPr/>
        </p:nvSpPr>
        <p:spPr bwMode="auto">
          <a:xfrm>
            <a:off x="625475" y="1099820"/>
            <a:ext cx="10941050" cy="3841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indent="457200" defTabSz="914400" fontAlgn="auto">
              <a:lnSpc>
                <a:spcPct val="150000"/>
              </a:lnSpc>
              <a:buClr>
                <a:schemeClr val="accent1"/>
              </a:buClr>
              <a:buSzPct val="150000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一旦下定决心要考研，就要全身心的投入。不能间断性，要保持连贯性，千万不要停停歇歇。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defTabSz="914400" fontAlgn="auto">
              <a:lnSpc>
                <a:spcPct val="150000"/>
              </a:lnSpc>
              <a:buClr>
                <a:schemeClr val="accent1"/>
              </a:buClr>
              <a:buSzPct val="150000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考研过程中，最忌三心二意，心浮气躁，考研是一件艰辛的的事情，最重要的是坚持。考研是一个人的战斗，要对自己有信心。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defTabSz="914400" fontAlgn="auto">
              <a:lnSpc>
                <a:spcPct val="150000"/>
              </a:lnSpc>
              <a:buClr>
                <a:schemeClr val="accent1"/>
              </a:buClr>
              <a:buSzPct val="150000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当考研压力大时，要懂得减压。每天学习之余，抽半个一个小时去跑跑步，打打球释放一下压力是挺好的。调整好心态，又开始全身心投入考研学习中。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六边形 43"/>
          <p:cNvSpPr/>
          <p:nvPr/>
        </p:nvSpPr>
        <p:spPr>
          <a:xfrm>
            <a:off x="4314916" y="318288"/>
            <a:ext cx="3489382" cy="480416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666615" y="338455"/>
            <a:ext cx="27717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/>
              <a:t>调整心态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8" r="5625"/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4171" y="3580112"/>
            <a:ext cx="71035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谢谢聆听</a:t>
            </a:r>
            <a:endParaRPr lang="zh-CN" altLang="en-US" sz="8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89" y="0"/>
            <a:ext cx="9694694" cy="36285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shred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8" r="5625"/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217722" y="2321490"/>
            <a:ext cx="24074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5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715329" y="3264445"/>
            <a:ext cx="13097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spc="300" dirty="0"/>
              <a:t>CONTENTS</a:t>
            </a:r>
            <a:endParaRPr lang="zh-CN" altLang="en-US" sz="1400" spc="300" dirty="0"/>
          </a:p>
        </p:txBody>
      </p:sp>
      <p:sp>
        <p:nvSpPr>
          <p:cNvPr id="15" name="文本框 14"/>
          <p:cNvSpPr txBox="1"/>
          <p:nvPr/>
        </p:nvSpPr>
        <p:spPr>
          <a:xfrm>
            <a:off x="1103705" y="957015"/>
            <a:ext cx="975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3200" b="1" i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995161" y="1018867"/>
            <a:ext cx="3063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我的考研初心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103705" y="2008575"/>
            <a:ext cx="975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3200" b="1" i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995161" y="2058997"/>
            <a:ext cx="3063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考研科目及题型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103705" y="3060135"/>
            <a:ext cx="975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200" b="1" i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995161" y="3110557"/>
            <a:ext cx="3063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复习方法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103705" y="4111695"/>
            <a:ext cx="975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3200" b="1" i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995161" y="4162117"/>
            <a:ext cx="3063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调整心态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shred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8" r="5625"/>
          <a:stretch>
            <a:fillRect/>
          </a:stretch>
        </p:blipFill>
        <p:spPr>
          <a:xfrm>
            <a:off x="-15240" y="0"/>
            <a:ext cx="12207240" cy="6858000"/>
          </a:xfrm>
          <a:prstGeom prst="rect">
            <a:avLst/>
          </a:prstGeom>
        </p:spPr>
      </p:pic>
      <p:sp>
        <p:nvSpPr>
          <p:cNvPr id="4" name="圆角矩形 100"/>
          <p:cNvSpPr/>
          <p:nvPr/>
        </p:nvSpPr>
        <p:spPr>
          <a:xfrm>
            <a:off x="840803" y="271752"/>
            <a:ext cx="3977908" cy="1935135"/>
          </a:xfrm>
          <a:custGeom>
            <a:avLst/>
            <a:gdLst/>
            <a:ahLst/>
            <a:cxnLst/>
            <a:rect l="l" t="t" r="r" b="b"/>
            <a:pathLst>
              <a:path w="1678187" h="740191">
                <a:moveTo>
                  <a:pt x="140663" y="0"/>
                </a:moveTo>
                <a:lnTo>
                  <a:pt x="1250586" y="0"/>
                </a:lnTo>
                <a:cubicBezTo>
                  <a:pt x="1285463" y="0"/>
                  <a:pt x="1313736" y="28273"/>
                  <a:pt x="1313736" y="63150"/>
                </a:cubicBezTo>
                <a:lnTo>
                  <a:pt x="1313736" y="225841"/>
                </a:lnTo>
                <a:lnTo>
                  <a:pt x="1592460" y="225841"/>
                </a:lnTo>
                <a:cubicBezTo>
                  <a:pt x="1639806" y="225841"/>
                  <a:pt x="1678187" y="264222"/>
                  <a:pt x="1678187" y="311568"/>
                </a:cubicBezTo>
                <a:lnTo>
                  <a:pt x="1678187" y="654464"/>
                </a:lnTo>
                <a:cubicBezTo>
                  <a:pt x="1678187" y="701810"/>
                  <a:pt x="1639806" y="740191"/>
                  <a:pt x="1592460" y="740191"/>
                </a:cubicBezTo>
                <a:lnTo>
                  <a:pt x="85727" y="740191"/>
                </a:lnTo>
                <a:cubicBezTo>
                  <a:pt x="38381" y="740191"/>
                  <a:pt x="0" y="701810"/>
                  <a:pt x="0" y="654464"/>
                </a:cubicBezTo>
                <a:lnTo>
                  <a:pt x="0" y="311568"/>
                </a:lnTo>
                <a:cubicBezTo>
                  <a:pt x="0" y="267034"/>
                  <a:pt x="33957" y="230432"/>
                  <a:pt x="77513" y="227499"/>
                </a:cubicBezTo>
                <a:lnTo>
                  <a:pt x="77513" y="63150"/>
                </a:lnTo>
                <a:cubicBezTo>
                  <a:pt x="77513" y="28273"/>
                  <a:pt x="105786" y="0"/>
                  <a:pt x="140663" y="0"/>
                </a:cubicBezTo>
                <a:close/>
              </a:path>
            </a:pathLst>
          </a:custGeom>
          <a:solidFill>
            <a:srgbClr val="C00000"/>
          </a:solidFill>
          <a:ln w="25400" cap="flat" cmpd="sng" algn="ctr">
            <a:noFill/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defTabSz="1218565">
              <a:defRPr/>
            </a:pPr>
            <a:endParaRPr lang="zh-CN" altLang="en-US" sz="2400" kern="0">
              <a:solidFill>
                <a:sysClr val="window" lastClr="FFFFFF"/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12643" y="271752"/>
            <a:ext cx="3225206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zh-CN" sz="5400" b="1" spc="600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</a:rPr>
              <a:t>Part 01</a:t>
            </a:r>
            <a:endParaRPr lang="zh-CN" altLang="en-US" sz="5400" b="1" spc="600" dirty="0">
              <a:solidFill>
                <a:schemeClr val="bg1"/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15790" y="1319354"/>
            <a:ext cx="2620010" cy="582295"/>
          </a:xfrm>
          <a:prstGeom prst="rect">
            <a:avLst/>
          </a:prstGeom>
          <a:noFill/>
        </p:spPr>
        <p:txBody>
          <a:bodyPr wrap="none" lIns="91434" tIns="45717" rIns="91434" bIns="45717" rtlCol="0">
            <a:spAutoFit/>
          </a:bodyPr>
          <a:lstStyle>
            <a:defPPr>
              <a:defRPr lang="zh-CN"/>
            </a:defPPr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我的考研初心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70025" y="2495550"/>
            <a:ext cx="8604885" cy="2953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fontAlgn="auto"/>
            <a:r>
              <a:rPr lang="zh-CN" altLang="en-US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其实我一开始也没有勇气去考研，因为考虑了诸多的因素。但是在黄星寿老师和银冬冬老师的鼓励和支持下，才决定考研。我考研的初心就是想提升一下自己，不想此生过得太平庸。幸福是奋斗出来的，而奋斗本身就是一种幸福。年轻人就要敢于拼搏，去追逐自己的梦想。考研之路确实很难也会很辛苦，但是一旦你坚持下去，你就会有所收获。不要考虑太多，努力就对了，努力过就不会后悔。</a:t>
            </a:r>
            <a:endParaRPr lang="zh-CN" altLang="en-US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457200" fontAlgn="auto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shred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rot="5400000">
            <a:off x="-2" y="-1"/>
            <a:ext cx="617839" cy="617839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六边形 3"/>
          <p:cNvSpPr/>
          <p:nvPr/>
        </p:nvSpPr>
        <p:spPr>
          <a:xfrm>
            <a:off x="4314916" y="318288"/>
            <a:ext cx="3489382" cy="480416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8761" y="358441"/>
            <a:ext cx="2381693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考研的科目及题型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4" name="矩形 93"/>
          <p:cNvSpPr>
            <a:spLocks noChangeArrowheads="1"/>
          </p:cNvSpPr>
          <p:nvPr/>
        </p:nvSpPr>
        <p:spPr bwMode="auto">
          <a:xfrm>
            <a:off x="2449513" y="1822504"/>
            <a:ext cx="5238750" cy="1107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charset="0"/>
              <a:buChar char="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政治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Font typeface="Wingdings" panose="05000000000000000000" charset="0"/>
              <a:buChar char="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英语（英语一、英语二）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5" name="TextBox 13"/>
          <p:cNvSpPr txBox="1">
            <a:spLocks noChangeArrowheads="1"/>
          </p:cNvSpPr>
          <p:nvPr/>
        </p:nvSpPr>
        <p:spPr bwMode="auto">
          <a:xfrm>
            <a:off x="4590098" y="1243066"/>
            <a:ext cx="275272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公共科目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TextBox 13"/>
          <p:cNvSpPr txBox="1">
            <a:spLocks noChangeArrowheads="1"/>
          </p:cNvSpPr>
          <p:nvPr/>
        </p:nvSpPr>
        <p:spPr bwMode="auto">
          <a:xfrm>
            <a:off x="4497388" y="3200771"/>
            <a:ext cx="275272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专业科目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338705" y="3776345"/>
            <a:ext cx="890397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fontAlgn="auto"/>
            <a:r>
              <a:rPr lang="zh-CN" altLang="en-US" sz="2400"/>
              <a:t>据我了解，数学与应用数学专业如果不跨考，考自己本专业的话，专业课有以下这两门：</a:t>
            </a:r>
            <a:endParaRPr lang="zh-CN" altLang="en-US" sz="2400"/>
          </a:p>
          <a:p>
            <a:pPr marL="285750" indent="-285750">
              <a:buFont typeface="Wingdings" panose="05000000000000000000" charset="0"/>
              <a:buChar char=""/>
            </a:pPr>
            <a:r>
              <a:rPr lang="zh-CN" altLang="en-US" sz="2400"/>
              <a:t>数学分析</a:t>
            </a:r>
            <a:endParaRPr lang="zh-CN" altLang="en-US" sz="2400"/>
          </a:p>
          <a:p>
            <a:pPr marL="285750" indent="-285750">
              <a:buFont typeface="Wingdings" panose="05000000000000000000" charset="0"/>
              <a:buChar char=""/>
            </a:pPr>
            <a:r>
              <a:rPr lang="zh-CN" altLang="en-US" sz="2400"/>
              <a:t>高等代数</a:t>
            </a:r>
            <a:endParaRPr lang="zh-CN" altLang="en-US" sz="2400"/>
          </a:p>
          <a:p>
            <a:pPr indent="457200" fontAlgn="auto"/>
            <a:r>
              <a:rPr lang="zh-CN" altLang="en-US" sz="2400"/>
              <a:t>不过，这只是我和你们直系学姐了解来的，具体考什么要看你们所选的学校和专业。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rot="5400000">
            <a:off x="-2" y="-1"/>
            <a:ext cx="617839" cy="617839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六边形 24"/>
          <p:cNvSpPr/>
          <p:nvPr/>
        </p:nvSpPr>
        <p:spPr>
          <a:xfrm>
            <a:off x="4314916" y="318288"/>
            <a:ext cx="3489382" cy="480416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293235" y="358775"/>
            <a:ext cx="35109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公共科目题型以及分值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082165" y="1102360"/>
            <a:ext cx="34417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思想政治题型：</a:t>
            </a: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2791460" y="1720215"/>
            <a:ext cx="82245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buFont typeface="Wingdings" panose="05000000000000000000" charset="0"/>
              <a:buChar char=""/>
            </a:pPr>
            <a:r>
              <a:rPr lang="zh-CN" altLang="en-US" sz="2400"/>
              <a:t>单项选择题：</a:t>
            </a:r>
            <a:r>
              <a:rPr lang="zh-CN" altLang="en-US" sz="2400">
                <a:sym typeface="+mn-ea"/>
              </a:rPr>
              <a:t>单选题有</a:t>
            </a:r>
            <a:r>
              <a:rPr lang="en-US" altLang="zh-CN" sz="2400">
                <a:sym typeface="+mn-ea"/>
              </a:rPr>
              <a:t>16</a:t>
            </a:r>
            <a:r>
              <a:rPr lang="zh-CN" altLang="en-US" sz="2400">
                <a:sym typeface="+mn-ea"/>
              </a:rPr>
              <a:t>题，每题</a:t>
            </a:r>
            <a:r>
              <a:rPr lang="en-US" altLang="zh-CN" sz="2400">
                <a:sym typeface="+mn-ea"/>
              </a:rPr>
              <a:t>1</a:t>
            </a:r>
            <a:r>
              <a:rPr lang="zh-CN" altLang="en-US" sz="2400">
                <a:sym typeface="+mn-ea"/>
              </a:rPr>
              <a:t>分。</a:t>
            </a:r>
            <a:endParaRPr lang="zh-CN" altLang="en-US" sz="2400">
              <a:sym typeface="+mn-ea"/>
            </a:endParaRPr>
          </a:p>
          <a:p>
            <a:pPr marL="285750" indent="-285750" fontAlgn="auto">
              <a:buFont typeface="Wingdings" panose="05000000000000000000" charset="0"/>
              <a:buChar char=""/>
            </a:pPr>
            <a:r>
              <a:rPr lang="zh-CN" altLang="en-US" sz="2400"/>
              <a:t>多项选择题：</a:t>
            </a:r>
            <a:r>
              <a:rPr lang="zh-CN" altLang="en-US" sz="2400">
                <a:sym typeface="+mn-ea"/>
              </a:rPr>
              <a:t>多选题有</a:t>
            </a:r>
            <a:r>
              <a:rPr lang="en-US" altLang="zh-CN" sz="2400">
                <a:sym typeface="+mn-ea"/>
              </a:rPr>
              <a:t>17</a:t>
            </a:r>
            <a:r>
              <a:rPr lang="zh-CN" altLang="en-US" sz="2400">
                <a:sym typeface="+mn-ea"/>
              </a:rPr>
              <a:t>题，每题</a:t>
            </a:r>
            <a:r>
              <a:rPr lang="en-US" altLang="zh-CN" sz="2400">
                <a:sym typeface="+mn-ea"/>
              </a:rPr>
              <a:t>2</a:t>
            </a:r>
            <a:r>
              <a:rPr lang="zh-CN" altLang="en-US" sz="2400">
                <a:sym typeface="+mn-ea"/>
              </a:rPr>
              <a:t>分。</a:t>
            </a:r>
            <a:endParaRPr lang="zh-CN" altLang="en-US" sz="2400">
              <a:sym typeface="+mn-ea"/>
            </a:endParaRPr>
          </a:p>
          <a:p>
            <a:pPr marL="285750" indent="-285750" fontAlgn="auto">
              <a:buFont typeface="Wingdings" panose="05000000000000000000" charset="0"/>
              <a:buChar char=""/>
            </a:pPr>
            <a:r>
              <a:rPr lang="zh-CN" altLang="en-US" sz="2400"/>
              <a:t>分析题：</a:t>
            </a:r>
            <a:r>
              <a:rPr lang="zh-CN" altLang="en-US" sz="2400">
                <a:sym typeface="+mn-ea"/>
              </a:rPr>
              <a:t>分析题有</a:t>
            </a:r>
            <a:r>
              <a:rPr lang="en-US" altLang="zh-CN" sz="2400">
                <a:sym typeface="+mn-ea"/>
              </a:rPr>
              <a:t>5</a:t>
            </a:r>
            <a:r>
              <a:rPr lang="zh-CN" altLang="en-US" sz="2400">
                <a:sym typeface="+mn-ea"/>
              </a:rPr>
              <a:t>大题，每题</a:t>
            </a:r>
            <a:r>
              <a:rPr lang="en-US" altLang="zh-CN" sz="2400">
                <a:sym typeface="+mn-ea"/>
              </a:rPr>
              <a:t>10</a:t>
            </a:r>
            <a:r>
              <a:rPr lang="zh-CN" altLang="en-US" sz="2400">
                <a:sym typeface="+mn-ea"/>
              </a:rPr>
              <a:t>分。</a:t>
            </a:r>
            <a:endParaRPr lang="zh-CN" altLang="en-US" sz="2400">
              <a:sym typeface="+mn-ea"/>
            </a:endParaRPr>
          </a:p>
          <a:p>
            <a:pPr indent="0" fontAlgn="auto">
              <a:buFont typeface="Wingdings" panose="05000000000000000000" charset="0"/>
              <a:buNone/>
            </a:pPr>
            <a:r>
              <a:rPr lang="zh-CN" altLang="en-US" sz="2400">
                <a:sym typeface="+mn-ea"/>
              </a:rPr>
              <a:t>    单选和多选里面有考时政，时政题型分布在单选的</a:t>
            </a:r>
            <a:r>
              <a:rPr lang="en-US" altLang="zh-CN" sz="2400">
                <a:sym typeface="+mn-ea"/>
              </a:rPr>
              <a:t>15-16</a:t>
            </a:r>
            <a:r>
              <a:rPr lang="zh-CN" altLang="en-US" sz="2400">
                <a:sym typeface="+mn-ea"/>
              </a:rPr>
              <a:t>题，多选的</a:t>
            </a:r>
            <a:r>
              <a:rPr lang="en-US" altLang="zh-CN" sz="2400">
                <a:sym typeface="+mn-ea"/>
              </a:rPr>
              <a:t>32-33</a:t>
            </a:r>
            <a:r>
              <a:rPr lang="zh-CN" altLang="en-US" sz="2400">
                <a:sym typeface="+mn-ea"/>
              </a:rPr>
              <a:t>题。</a:t>
            </a:r>
            <a:endParaRPr lang="zh-CN" altLang="en-US" sz="2400">
              <a:sym typeface="+mn-ea"/>
            </a:endParaRPr>
          </a:p>
          <a:p>
            <a:pPr indent="0" fontAlgn="auto"/>
            <a:r>
              <a:rPr lang="zh-CN" altLang="en-US" sz="2400"/>
              <a:t>    共计38道题目,分值共计100分，考试时间为</a:t>
            </a:r>
            <a:r>
              <a:rPr lang="en-US" altLang="zh-CN" sz="2400"/>
              <a:t>3</a:t>
            </a:r>
            <a:r>
              <a:rPr lang="zh-CN" altLang="en-US" sz="2400"/>
              <a:t>小时。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rot="5400000">
            <a:off x="-2" y="-1"/>
            <a:ext cx="617839" cy="617839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六边形 24"/>
          <p:cNvSpPr/>
          <p:nvPr/>
        </p:nvSpPr>
        <p:spPr>
          <a:xfrm>
            <a:off x="4314916" y="318288"/>
            <a:ext cx="3489382" cy="480416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293235" y="358775"/>
            <a:ext cx="35109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公共科目题型以及分值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17855" y="798830"/>
            <a:ext cx="34417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英语一</a:t>
            </a:r>
            <a:r>
              <a:rPr lang="en-US" altLang="zh-CN" sz="2400"/>
              <a:t>/</a:t>
            </a:r>
            <a:r>
              <a:rPr lang="zh-CN" altLang="en-US" sz="2400"/>
              <a:t>英语二题型：</a:t>
            </a: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278765" y="1259205"/>
            <a:ext cx="1163383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fontAlgn="auto">
              <a:buFont typeface="Wingdings" panose="05000000000000000000" charset="0"/>
              <a:buNone/>
            </a:pPr>
            <a:r>
              <a:rPr lang="zh-CN" altLang="en-US" sz="2400"/>
              <a:t>考研英语题型分为两种，一种是考研英语一的题型，一种是考研英语二的题型，考研英语一和考研英语二的区别在于，考研英语二难度要小一些。考研英语题型都是一样，只是分值有细微的差别，但无影响。</a:t>
            </a:r>
            <a:endParaRPr lang="zh-CN" altLang="en-US" sz="2400"/>
          </a:p>
          <a:p>
            <a:pPr marL="285750" indent="-285750" fontAlgn="auto">
              <a:buFont typeface="Wingdings" panose="05000000000000000000" charset="0"/>
              <a:buChar char=""/>
            </a:pPr>
            <a:r>
              <a:rPr lang="zh-CN" altLang="en-US" sz="2400"/>
              <a:t>英语知识应用</a:t>
            </a:r>
            <a:endParaRPr lang="zh-CN" altLang="en-US" sz="2400"/>
          </a:p>
          <a:p>
            <a:pPr indent="0" fontAlgn="auto">
              <a:buFont typeface="Wingdings" panose="05000000000000000000" charset="0"/>
              <a:buNone/>
            </a:pPr>
            <a:r>
              <a:rPr lang="zh-CN" altLang="en-US" sz="2400"/>
              <a:t>     英语知识应用有</a:t>
            </a:r>
            <a:r>
              <a:rPr lang="en-US" altLang="zh-CN" sz="2400"/>
              <a:t>20</a:t>
            </a:r>
            <a:r>
              <a:rPr lang="zh-CN" altLang="en-US" sz="2400"/>
              <a:t>道题，每题</a:t>
            </a:r>
            <a:r>
              <a:rPr lang="en-US" altLang="zh-CN" sz="2400"/>
              <a:t>0.5</a:t>
            </a:r>
            <a:r>
              <a:rPr lang="zh-CN" altLang="en-US" sz="2400"/>
              <a:t>分，共</a:t>
            </a:r>
            <a:r>
              <a:rPr lang="en-US" altLang="zh-CN" sz="2400"/>
              <a:t>10</a:t>
            </a:r>
            <a:r>
              <a:rPr lang="zh-CN" altLang="en-US" sz="2400"/>
              <a:t>分</a:t>
            </a:r>
            <a:endParaRPr lang="zh-CN" altLang="en-US" sz="2400"/>
          </a:p>
          <a:p>
            <a:pPr marL="285750" indent="-285750" fontAlgn="auto">
              <a:buFont typeface="Wingdings" panose="05000000000000000000" charset="0"/>
              <a:buChar char=""/>
            </a:pPr>
            <a:r>
              <a:rPr lang="zh-CN" altLang="en-US" sz="2400"/>
              <a:t>阅读理解</a:t>
            </a:r>
            <a:endParaRPr lang="zh-CN" altLang="en-US" sz="2400"/>
          </a:p>
          <a:p>
            <a:pPr indent="457200" fontAlgn="auto">
              <a:buFont typeface="Wingdings" panose="05000000000000000000" charset="0"/>
              <a:buNone/>
            </a:pPr>
            <a:r>
              <a:rPr lang="en-US" altLang="zh-CN" sz="2400"/>
              <a:t>A</a:t>
            </a:r>
            <a:r>
              <a:rPr lang="zh-CN" altLang="en-US" sz="2400"/>
              <a:t>节：有</a:t>
            </a:r>
            <a:r>
              <a:rPr lang="en-US" altLang="zh-CN" sz="2400"/>
              <a:t>4</a:t>
            </a:r>
            <a:r>
              <a:rPr lang="zh-CN" altLang="en-US" sz="2400"/>
              <a:t>篇传统阅读理解，每篇后面有</a:t>
            </a:r>
            <a:r>
              <a:rPr lang="en-US" altLang="zh-CN" sz="2400"/>
              <a:t>5</a:t>
            </a:r>
            <a:r>
              <a:rPr lang="zh-CN" altLang="en-US" sz="2400"/>
              <a:t>个问题，每题</a:t>
            </a:r>
            <a:r>
              <a:rPr lang="en-US" altLang="zh-CN" sz="2400"/>
              <a:t>2</a:t>
            </a:r>
            <a:r>
              <a:rPr lang="zh-CN" altLang="en-US" sz="2400"/>
              <a:t>分，共</a:t>
            </a:r>
            <a:r>
              <a:rPr lang="en-US" altLang="zh-CN" sz="2400"/>
              <a:t>40</a:t>
            </a:r>
            <a:r>
              <a:rPr lang="zh-CN" altLang="en-US" sz="2400"/>
              <a:t>分。</a:t>
            </a:r>
            <a:endParaRPr lang="zh-CN" altLang="en-US" sz="2400"/>
          </a:p>
          <a:p>
            <a:pPr indent="457200" fontAlgn="auto">
              <a:buFont typeface="Wingdings" panose="05000000000000000000" charset="0"/>
              <a:buNone/>
            </a:pPr>
            <a:r>
              <a:rPr lang="en-US" altLang="zh-CN" sz="2400"/>
              <a:t>B</a:t>
            </a:r>
            <a:r>
              <a:rPr lang="zh-CN" altLang="en-US" sz="2400"/>
              <a:t>节：新题型，有两种题型，多项对应和小标题对应，共</a:t>
            </a:r>
            <a:r>
              <a:rPr lang="en-US" altLang="zh-CN" sz="2400"/>
              <a:t>5</a:t>
            </a:r>
            <a:r>
              <a:rPr lang="zh-CN" altLang="en-US" sz="2400"/>
              <a:t>题，每题</a:t>
            </a:r>
            <a:r>
              <a:rPr lang="en-US" altLang="zh-CN" sz="2400"/>
              <a:t>2</a:t>
            </a:r>
            <a:r>
              <a:rPr lang="zh-CN" altLang="en-US" sz="2400"/>
              <a:t>分，共</a:t>
            </a:r>
            <a:r>
              <a:rPr lang="en-US" altLang="zh-CN" sz="2400"/>
              <a:t>10</a:t>
            </a:r>
            <a:r>
              <a:rPr lang="zh-CN" altLang="en-US" sz="2400"/>
              <a:t>分。</a:t>
            </a:r>
            <a:endParaRPr lang="zh-CN" altLang="en-US" sz="2400"/>
          </a:p>
          <a:p>
            <a:pPr marL="285750" indent="-285750" fontAlgn="auto">
              <a:buFont typeface="Wingdings" panose="05000000000000000000" charset="0"/>
              <a:buChar char=""/>
            </a:pPr>
            <a:r>
              <a:rPr lang="zh-CN" altLang="en-US" sz="2400"/>
              <a:t>翻译（英译汉）</a:t>
            </a:r>
            <a:endParaRPr lang="zh-CN" altLang="en-US" sz="2400"/>
          </a:p>
          <a:p>
            <a:pPr indent="457200" fontAlgn="auto">
              <a:buFont typeface="Wingdings" panose="05000000000000000000" charset="0"/>
              <a:buNone/>
            </a:pPr>
            <a:r>
              <a:rPr lang="zh-CN" altLang="en-US" sz="2400"/>
              <a:t>将长度为</a:t>
            </a:r>
            <a:r>
              <a:rPr lang="en-US" altLang="zh-CN" sz="2400"/>
              <a:t>150</a:t>
            </a:r>
            <a:r>
              <a:rPr lang="zh-CN" altLang="en-US" sz="2400"/>
              <a:t>词左右的一个段落或几个段落翻译成汉语，共</a:t>
            </a:r>
            <a:r>
              <a:rPr lang="en-US" altLang="zh-CN" sz="2400"/>
              <a:t>15</a:t>
            </a:r>
            <a:r>
              <a:rPr lang="zh-CN" altLang="en-US" sz="2400"/>
              <a:t>分。</a:t>
            </a:r>
            <a:endParaRPr lang="zh-CN" altLang="en-US" sz="2400"/>
          </a:p>
          <a:p>
            <a:pPr marL="285750" indent="-285750" fontAlgn="auto">
              <a:buFont typeface="Wingdings" panose="05000000000000000000" charset="0"/>
              <a:buChar char=""/>
            </a:pPr>
            <a:r>
              <a:rPr lang="zh-CN" altLang="en-US" sz="2400"/>
              <a:t>写作（大作文和小作文）</a:t>
            </a:r>
            <a:endParaRPr lang="zh-CN" altLang="en-US" sz="2400"/>
          </a:p>
          <a:p>
            <a:pPr indent="457200" fontAlgn="auto">
              <a:buFont typeface="Wingdings" panose="05000000000000000000" charset="0"/>
              <a:buNone/>
            </a:pPr>
            <a:r>
              <a:rPr lang="zh-CN" altLang="en-US" sz="2400"/>
              <a:t>小作文：一般是应用作文（比如书信等等），要写</a:t>
            </a:r>
            <a:r>
              <a:rPr lang="en-US" altLang="zh-CN" sz="2400"/>
              <a:t>100</a:t>
            </a:r>
            <a:r>
              <a:rPr lang="zh-CN" altLang="en-US" sz="2400"/>
              <a:t>词，共</a:t>
            </a:r>
            <a:r>
              <a:rPr lang="en-US" altLang="zh-CN" sz="2400"/>
              <a:t>10</a:t>
            </a:r>
            <a:r>
              <a:rPr lang="zh-CN" altLang="en-US" sz="2400"/>
              <a:t>分。</a:t>
            </a:r>
            <a:endParaRPr lang="zh-CN" altLang="en-US" sz="2400"/>
          </a:p>
          <a:p>
            <a:pPr indent="457200" fontAlgn="auto">
              <a:buFont typeface="Wingdings" panose="05000000000000000000" charset="0"/>
              <a:buNone/>
            </a:pPr>
            <a:r>
              <a:rPr lang="zh-CN" altLang="en-US" sz="2400"/>
              <a:t>大作文：一般是图表作文，要写</a:t>
            </a:r>
            <a:r>
              <a:rPr lang="en-US" altLang="zh-CN" sz="2400"/>
              <a:t>150</a:t>
            </a:r>
            <a:r>
              <a:rPr lang="zh-CN" altLang="en-US" sz="2400"/>
              <a:t>词，共</a:t>
            </a:r>
            <a:r>
              <a:rPr lang="en-US" altLang="zh-CN" sz="2400"/>
              <a:t>15</a:t>
            </a:r>
            <a:r>
              <a:rPr lang="zh-CN" altLang="en-US" sz="2400"/>
              <a:t>分。</a:t>
            </a:r>
            <a:endParaRPr lang="zh-CN" altLang="en-US" sz="2400"/>
          </a:p>
          <a:p>
            <a:pPr indent="457200" fontAlgn="auto">
              <a:buFont typeface="Wingdings" panose="05000000000000000000" charset="0"/>
              <a:buNone/>
            </a:pPr>
            <a:r>
              <a:rPr lang="zh-CN" altLang="en-US" sz="2400"/>
              <a:t>总共</a:t>
            </a:r>
            <a:r>
              <a:rPr lang="en-US" altLang="zh-CN" sz="2400"/>
              <a:t>100</a:t>
            </a:r>
            <a:r>
              <a:rPr lang="zh-CN" altLang="en-US" sz="2400"/>
              <a:t>分，考试时长为</a:t>
            </a:r>
            <a:r>
              <a:rPr lang="en-US" altLang="zh-CN" sz="2400"/>
              <a:t>3</a:t>
            </a:r>
            <a:r>
              <a:rPr lang="zh-CN" altLang="en-US" sz="2400"/>
              <a:t>小时。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rot="5400000">
            <a:off x="-2" y="-1"/>
            <a:ext cx="617839" cy="617839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六边形 24"/>
          <p:cNvSpPr/>
          <p:nvPr/>
        </p:nvSpPr>
        <p:spPr>
          <a:xfrm>
            <a:off x="4314916" y="318288"/>
            <a:ext cx="3489382" cy="480416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293235" y="358775"/>
            <a:ext cx="35109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公共科目题型以及分值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91870" y="1008380"/>
            <a:ext cx="34417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英语一</a:t>
            </a:r>
            <a:r>
              <a:rPr lang="en-US" altLang="zh-CN" sz="2400"/>
              <a:t>/</a:t>
            </a:r>
            <a:r>
              <a:rPr lang="zh-CN" altLang="en-US" sz="2400"/>
              <a:t>英语二题型：</a:t>
            </a: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1621790" y="1549400"/>
            <a:ext cx="822452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 fontAlgn="auto">
              <a:buFont typeface="Wingdings" panose="05000000000000000000" charset="0"/>
              <a:buChar char=""/>
            </a:pPr>
            <a:r>
              <a:rPr lang="zh-CN" altLang="en-US" sz="2400"/>
              <a:t>写作</a:t>
            </a:r>
            <a:endParaRPr lang="zh-CN" altLang="en-US" sz="2400"/>
          </a:p>
          <a:p>
            <a:pPr indent="457200" fontAlgn="auto">
              <a:buFont typeface="Wingdings" panose="05000000000000000000" charset="0"/>
              <a:buNone/>
            </a:pPr>
            <a:r>
              <a:rPr lang="zh-CN" altLang="en-US" sz="2400"/>
              <a:t>小作文（应用文）题型：请求信、告示、感谢信、推荐信、建议信、投诉信、邀请信、介绍信、道歉信等。</a:t>
            </a:r>
            <a:endParaRPr lang="zh-CN" altLang="en-US" sz="2400"/>
          </a:p>
          <a:p>
            <a:pPr indent="457200" fontAlgn="auto">
              <a:buFont typeface="Wingdings" panose="05000000000000000000" charset="0"/>
              <a:buNone/>
            </a:pPr>
            <a:r>
              <a:rPr lang="zh-CN" altLang="en-US" sz="2400"/>
              <a:t>大作文题型：有柱状图、表格图、饼图、折线图、漫画等。话题有：经济类、管理类、旅游类、教育类、健康类、环境保护类等等。</a:t>
            </a:r>
            <a:endParaRPr lang="zh-CN" altLang="en-US" sz="2400"/>
          </a:p>
          <a:p>
            <a:pPr indent="0" fontAlgn="auto">
              <a:buFont typeface="Wingdings" panose="05000000000000000000" charset="0"/>
              <a:buNone/>
            </a:pP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rot="5400000">
            <a:off x="-2" y="-1"/>
            <a:ext cx="617839" cy="617839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4881779" y="1833274"/>
            <a:ext cx="1409157" cy="1409157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4958078" y="3051204"/>
            <a:ext cx="1409157" cy="1409157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796405" y="1783715"/>
            <a:ext cx="3726180" cy="3738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基础：看书难理解且枯燥看不下去，可以通过看视频来理解。对应做题比如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题这种。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强化：不要丢弃书本，没到考试时，书本都是有用的。强化阶段看看自己做的笔记，还有做错的题，强化记忆。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冲刺：做真题，模拟卷，背大题。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343554" y="1443059"/>
            <a:ext cx="191384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         </a:t>
            </a:r>
            <a:r>
              <a:rPr lang="zh-CN" altLang="en-US" sz="2000" b="1" dirty="0"/>
              <a:t>政治</a:t>
            </a:r>
            <a:endParaRPr lang="zh-CN" altLang="en-US" sz="1600" b="1" dirty="0"/>
          </a:p>
        </p:txBody>
      </p:sp>
      <p:sp>
        <p:nvSpPr>
          <p:cNvPr id="12" name="文本框 11"/>
          <p:cNvSpPr txBox="1"/>
          <p:nvPr/>
        </p:nvSpPr>
        <p:spPr>
          <a:xfrm>
            <a:off x="1559504" y="1443311"/>
            <a:ext cx="1913848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英语</a:t>
            </a:r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17855" y="1833245"/>
            <a:ext cx="425069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基础：记考研单词，可适当做题。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强化：学会每种题型的解题思路和方法。背作文模板，多积累写作句型，在写作文时能够灵活英语。多多练习翻译，记住不要逐字翻译。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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冲刺：做真题和预测卷，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做题记得卡时间，看看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个小时能不能做完题目。对答案打分，看看自己的水平。再看看大小作文的解题思路，最后梳理自己的写作模板以及背诵。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30" name="组合 18"/>
          <p:cNvGrpSpPr/>
          <p:nvPr/>
        </p:nvGrpSpPr>
        <p:grpSpPr bwMode="auto">
          <a:xfrm>
            <a:off x="5470568" y="3542123"/>
            <a:ext cx="384175" cy="426861"/>
            <a:chOff x="0" y="0"/>
            <a:chExt cx="495300" cy="546100"/>
          </a:xfrm>
          <a:solidFill>
            <a:srgbClr val="C00000"/>
          </a:solidFill>
        </p:grpSpPr>
        <p:sp>
          <p:nvSpPr>
            <p:cNvPr id="31" name="Freeform 23"/>
            <p:cNvSpPr>
              <a:spLocks noEditPoints="1" noChangeArrowheads="1"/>
            </p:cNvSpPr>
            <p:nvPr/>
          </p:nvSpPr>
          <p:spPr bwMode="auto">
            <a:xfrm>
              <a:off x="0" y="0"/>
              <a:ext cx="495300" cy="546100"/>
            </a:xfrm>
            <a:custGeom>
              <a:avLst/>
              <a:gdLst>
                <a:gd name="T0" fmla="*/ 450273 w 176"/>
                <a:gd name="T1" fmla="*/ 365943 h 194"/>
                <a:gd name="T2" fmla="*/ 495300 w 176"/>
                <a:gd name="T3" fmla="*/ 320904 h 194"/>
                <a:gd name="T4" fmla="*/ 450273 w 176"/>
                <a:gd name="T5" fmla="*/ 275865 h 194"/>
                <a:gd name="T6" fmla="*/ 427759 w 176"/>
                <a:gd name="T7" fmla="*/ 281495 h 194"/>
                <a:gd name="T8" fmla="*/ 253278 w 176"/>
                <a:gd name="T9" fmla="*/ 95708 h 194"/>
                <a:gd name="T10" fmla="*/ 256093 w 176"/>
                <a:gd name="T11" fmla="*/ 90078 h 194"/>
                <a:gd name="T12" fmla="*/ 256093 w 176"/>
                <a:gd name="T13" fmla="*/ 19705 h 194"/>
                <a:gd name="T14" fmla="*/ 185738 w 176"/>
                <a:gd name="T15" fmla="*/ 19705 h 194"/>
                <a:gd name="T16" fmla="*/ 143524 w 176"/>
                <a:gd name="T17" fmla="*/ 59114 h 194"/>
                <a:gd name="T18" fmla="*/ 95683 w 176"/>
                <a:gd name="T19" fmla="*/ 50669 h 194"/>
                <a:gd name="T20" fmla="*/ 2814 w 176"/>
                <a:gd name="T21" fmla="*/ 87263 h 194"/>
                <a:gd name="T22" fmla="*/ 2814 w 176"/>
                <a:gd name="T23" fmla="*/ 104153 h 194"/>
                <a:gd name="T24" fmla="*/ 171666 w 176"/>
                <a:gd name="T25" fmla="*/ 273050 h 194"/>
                <a:gd name="T26" fmla="*/ 180109 w 176"/>
                <a:gd name="T27" fmla="*/ 275865 h 194"/>
                <a:gd name="T28" fmla="*/ 188552 w 176"/>
                <a:gd name="T29" fmla="*/ 273050 h 194"/>
                <a:gd name="T30" fmla="*/ 216694 w 176"/>
                <a:gd name="T31" fmla="*/ 132303 h 194"/>
                <a:gd name="T32" fmla="*/ 236393 w 176"/>
                <a:gd name="T33" fmla="*/ 109783 h 194"/>
                <a:gd name="T34" fmla="*/ 410874 w 176"/>
                <a:gd name="T35" fmla="*/ 298385 h 194"/>
                <a:gd name="T36" fmla="*/ 405245 w 176"/>
                <a:gd name="T37" fmla="*/ 320904 h 194"/>
                <a:gd name="T38" fmla="*/ 410874 w 176"/>
                <a:gd name="T39" fmla="*/ 343424 h 194"/>
                <a:gd name="T40" fmla="*/ 354590 w 176"/>
                <a:gd name="T41" fmla="*/ 399723 h 194"/>
                <a:gd name="T42" fmla="*/ 315191 w 176"/>
                <a:gd name="T43" fmla="*/ 388463 h 194"/>
                <a:gd name="T44" fmla="*/ 247650 w 176"/>
                <a:gd name="T45" fmla="*/ 456022 h 194"/>
                <a:gd name="T46" fmla="*/ 146339 w 176"/>
                <a:gd name="T47" fmla="*/ 456022 h 194"/>
                <a:gd name="T48" fmla="*/ 90055 w 176"/>
                <a:gd name="T49" fmla="*/ 512321 h 194"/>
                <a:gd name="T50" fmla="*/ 90055 w 176"/>
                <a:gd name="T51" fmla="*/ 534840 h 194"/>
                <a:gd name="T52" fmla="*/ 101311 w 176"/>
                <a:gd name="T53" fmla="*/ 546100 h 194"/>
                <a:gd name="T54" fmla="*/ 439016 w 176"/>
                <a:gd name="T55" fmla="*/ 546100 h 194"/>
                <a:gd name="T56" fmla="*/ 450273 w 176"/>
                <a:gd name="T57" fmla="*/ 534840 h 194"/>
                <a:gd name="T58" fmla="*/ 450273 w 176"/>
                <a:gd name="T59" fmla="*/ 512321 h 194"/>
                <a:gd name="T60" fmla="*/ 393989 w 176"/>
                <a:gd name="T61" fmla="*/ 456022 h 194"/>
                <a:gd name="T62" fmla="*/ 382732 w 176"/>
                <a:gd name="T63" fmla="*/ 456022 h 194"/>
                <a:gd name="T64" fmla="*/ 371475 w 176"/>
                <a:gd name="T65" fmla="*/ 416612 h 194"/>
                <a:gd name="T66" fmla="*/ 427759 w 176"/>
                <a:gd name="T67" fmla="*/ 360313 h 194"/>
                <a:gd name="T68" fmla="*/ 450273 w 176"/>
                <a:gd name="T69" fmla="*/ 365943 h 194"/>
                <a:gd name="T70" fmla="*/ 154781 w 176"/>
                <a:gd name="T71" fmla="*/ 135118 h 194"/>
                <a:gd name="T72" fmla="*/ 146339 w 176"/>
                <a:gd name="T73" fmla="*/ 140747 h 194"/>
                <a:gd name="T74" fmla="*/ 140710 w 176"/>
                <a:gd name="T75" fmla="*/ 135118 h 194"/>
                <a:gd name="T76" fmla="*/ 87240 w 176"/>
                <a:gd name="T77" fmla="*/ 118228 h 194"/>
                <a:gd name="T78" fmla="*/ 75984 w 176"/>
                <a:gd name="T79" fmla="*/ 109783 h 194"/>
                <a:gd name="T80" fmla="*/ 84426 w 176"/>
                <a:gd name="T81" fmla="*/ 95708 h 194"/>
                <a:gd name="T82" fmla="*/ 95683 w 176"/>
                <a:gd name="T83" fmla="*/ 95708 h 194"/>
                <a:gd name="T84" fmla="*/ 154781 w 176"/>
                <a:gd name="T85" fmla="*/ 121043 h 194"/>
                <a:gd name="T86" fmla="*/ 154781 w 176"/>
                <a:gd name="T87" fmla="*/ 135118 h 194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76"/>
                <a:gd name="T133" fmla="*/ 0 h 194"/>
                <a:gd name="T134" fmla="*/ 176 w 176"/>
                <a:gd name="T135" fmla="*/ 194 h 194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76" h="194">
                  <a:moveTo>
                    <a:pt x="160" y="130"/>
                  </a:moveTo>
                  <a:cubicBezTo>
                    <a:pt x="169" y="130"/>
                    <a:pt x="176" y="123"/>
                    <a:pt x="176" y="114"/>
                  </a:cubicBezTo>
                  <a:cubicBezTo>
                    <a:pt x="176" y="105"/>
                    <a:pt x="169" y="98"/>
                    <a:pt x="160" y="98"/>
                  </a:cubicBezTo>
                  <a:cubicBezTo>
                    <a:pt x="157" y="98"/>
                    <a:pt x="155" y="99"/>
                    <a:pt x="152" y="100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1" y="32"/>
                    <a:pt x="91" y="32"/>
                    <a:pt x="91" y="32"/>
                  </a:cubicBezTo>
                  <a:cubicBezTo>
                    <a:pt x="98" y="25"/>
                    <a:pt x="98" y="14"/>
                    <a:pt x="91" y="7"/>
                  </a:cubicBezTo>
                  <a:cubicBezTo>
                    <a:pt x="84" y="0"/>
                    <a:pt x="73" y="0"/>
                    <a:pt x="66" y="7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46" y="19"/>
                    <a:pt x="40" y="18"/>
                    <a:pt x="34" y="18"/>
                  </a:cubicBezTo>
                  <a:cubicBezTo>
                    <a:pt x="22" y="18"/>
                    <a:pt x="10" y="23"/>
                    <a:pt x="1" y="31"/>
                  </a:cubicBezTo>
                  <a:cubicBezTo>
                    <a:pt x="0" y="33"/>
                    <a:pt x="0" y="35"/>
                    <a:pt x="1" y="3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7"/>
                    <a:pt x="63" y="98"/>
                    <a:pt x="64" y="98"/>
                  </a:cubicBezTo>
                  <a:cubicBezTo>
                    <a:pt x="65" y="98"/>
                    <a:pt x="66" y="97"/>
                    <a:pt x="67" y="97"/>
                  </a:cubicBezTo>
                  <a:cubicBezTo>
                    <a:pt x="80" y="83"/>
                    <a:pt x="84" y="63"/>
                    <a:pt x="77" y="47"/>
                  </a:cubicBezTo>
                  <a:cubicBezTo>
                    <a:pt x="84" y="39"/>
                    <a:pt x="84" y="39"/>
                    <a:pt x="84" y="39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5" y="108"/>
                    <a:pt x="144" y="111"/>
                    <a:pt x="144" y="114"/>
                  </a:cubicBezTo>
                  <a:cubicBezTo>
                    <a:pt x="144" y="117"/>
                    <a:pt x="145" y="120"/>
                    <a:pt x="146" y="12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2" y="140"/>
                    <a:pt x="117" y="138"/>
                    <a:pt x="112" y="138"/>
                  </a:cubicBezTo>
                  <a:cubicBezTo>
                    <a:pt x="99" y="138"/>
                    <a:pt x="88" y="149"/>
                    <a:pt x="88" y="162"/>
                  </a:cubicBezTo>
                  <a:cubicBezTo>
                    <a:pt x="52" y="162"/>
                    <a:pt x="52" y="162"/>
                    <a:pt x="52" y="162"/>
                  </a:cubicBezTo>
                  <a:cubicBezTo>
                    <a:pt x="41" y="162"/>
                    <a:pt x="32" y="171"/>
                    <a:pt x="32" y="182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2"/>
                    <a:pt x="34" y="194"/>
                    <a:pt x="36" y="194"/>
                  </a:cubicBezTo>
                  <a:cubicBezTo>
                    <a:pt x="156" y="194"/>
                    <a:pt x="156" y="194"/>
                    <a:pt x="156" y="194"/>
                  </a:cubicBezTo>
                  <a:cubicBezTo>
                    <a:pt x="158" y="194"/>
                    <a:pt x="160" y="192"/>
                    <a:pt x="160" y="190"/>
                  </a:cubicBezTo>
                  <a:cubicBezTo>
                    <a:pt x="160" y="182"/>
                    <a:pt x="160" y="182"/>
                    <a:pt x="160" y="182"/>
                  </a:cubicBezTo>
                  <a:cubicBezTo>
                    <a:pt x="160" y="171"/>
                    <a:pt x="151" y="162"/>
                    <a:pt x="140" y="162"/>
                  </a:cubicBezTo>
                  <a:cubicBezTo>
                    <a:pt x="136" y="162"/>
                    <a:pt x="136" y="162"/>
                    <a:pt x="136" y="162"/>
                  </a:cubicBezTo>
                  <a:cubicBezTo>
                    <a:pt x="136" y="157"/>
                    <a:pt x="134" y="152"/>
                    <a:pt x="132" y="148"/>
                  </a:cubicBezTo>
                  <a:cubicBezTo>
                    <a:pt x="152" y="128"/>
                    <a:pt x="152" y="128"/>
                    <a:pt x="152" y="128"/>
                  </a:cubicBezTo>
                  <a:cubicBezTo>
                    <a:pt x="154" y="129"/>
                    <a:pt x="157" y="130"/>
                    <a:pt x="160" y="130"/>
                  </a:cubicBezTo>
                  <a:close/>
                  <a:moveTo>
                    <a:pt x="55" y="48"/>
                  </a:moveTo>
                  <a:cubicBezTo>
                    <a:pt x="55" y="49"/>
                    <a:pt x="53" y="50"/>
                    <a:pt x="52" y="50"/>
                  </a:cubicBezTo>
                  <a:cubicBezTo>
                    <a:pt x="51" y="50"/>
                    <a:pt x="50" y="49"/>
                    <a:pt x="50" y="48"/>
                  </a:cubicBezTo>
                  <a:cubicBezTo>
                    <a:pt x="45" y="43"/>
                    <a:pt x="38" y="41"/>
                    <a:pt x="31" y="42"/>
                  </a:cubicBezTo>
                  <a:cubicBezTo>
                    <a:pt x="29" y="42"/>
                    <a:pt x="27" y="41"/>
                    <a:pt x="27" y="39"/>
                  </a:cubicBezTo>
                  <a:cubicBezTo>
                    <a:pt x="26" y="36"/>
                    <a:pt x="28" y="34"/>
                    <a:pt x="30" y="34"/>
                  </a:cubicBezTo>
                  <a:cubicBezTo>
                    <a:pt x="31" y="34"/>
                    <a:pt x="33" y="34"/>
                    <a:pt x="34" y="34"/>
                  </a:cubicBezTo>
                  <a:cubicBezTo>
                    <a:pt x="42" y="34"/>
                    <a:pt x="50" y="37"/>
                    <a:pt x="55" y="43"/>
                  </a:cubicBezTo>
                  <a:cubicBezTo>
                    <a:pt x="57" y="44"/>
                    <a:pt x="57" y="47"/>
                    <a:pt x="55" y="48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Freeform 24"/>
            <p:cNvSpPr>
              <a:spLocks noChangeArrowheads="1"/>
            </p:cNvSpPr>
            <p:nvPr/>
          </p:nvSpPr>
          <p:spPr bwMode="auto">
            <a:xfrm>
              <a:off x="17463" y="160338"/>
              <a:ext cx="98425" cy="93663"/>
            </a:xfrm>
            <a:custGeom>
              <a:avLst/>
              <a:gdLst>
                <a:gd name="T0" fmla="*/ 11249 w 35"/>
                <a:gd name="T1" fmla="*/ 0 h 33"/>
                <a:gd name="T2" fmla="*/ 25309 w 35"/>
                <a:gd name="T3" fmla="*/ 73795 h 33"/>
                <a:gd name="T4" fmla="*/ 70304 w 35"/>
                <a:gd name="T5" fmla="*/ 93663 h 33"/>
                <a:gd name="T6" fmla="*/ 98425 w 35"/>
                <a:gd name="T7" fmla="*/ 87986 h 33"/>
                <a:gd name="T8" fmla="*/ 11249 w 35"/>
                <a:gd name="T9" fmla="*/ 0 h 3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5"/>
                <a:gd name="T16" fmla="*/ 0 h 33"/>
                <a:gd name="T17" fmla="*/ 35 w 35"/>
                <a:gd name="T18" fmla="*/ 33 h 3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5" h="33">
                  <a:moveTo>
                    <a:pt x="4" y="0"/>
                  </a:moveTo>
                  <a:cubicBezTo>
                    <a:pt x="0" y="9"/>
                    <a:pt x="2" y="19"/>
                    <a:pt x="9" y="26"/>
                  </a:cubicBezTo>
                  <a:cubicBezTo>
                    <a:pt x="13" y="31"/>
                    <a:pt x="19" y="33"/>
                    <a:pt x="25" y="33"/>
                  </a:cubicBezTo>
                  <a:cubicBezTo>
                    <a:pt x="28" y="33"/>
                    <a:pt x="32" y="32"/>
                    <a:pt x="35" y="31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5" name="Freeform 163"/>
          <p:cNvSpPr>
            <a:spLocks noEditPoints="1" noChangeArrowheads="1"/>
          </p:cNvSpPr>
          <p:nvPr/>
        </p:nvSpPr>
        <p:spPr bwMode="auto">
          <a:xfrm>
            <a:off x="5252894" y="2363563"/>
            <a:ext cx="533576" cy="348603"/>
          </a:xfrm>
          <a:custGeom>
            <a:avLst/>
            <a:gdLst>
              <a:gd name="T0" fmla="*/ 147802 w 116"/>
              <a:gd name="T1" fmla="*/ 56007 h 75"/>
              <a:gd name="T2" fmla="*/ 141643 w 116"/>
              <a:gd name="T3" fmla="*/ 39412 h 75"/>
              <a:gd name="T4" fmla="*/ 133432 w 116"/>
              <a:gd name="T5" fmla="*/ 39412 h 75"/>
              <a:gd name="T6" fmla="*/ 94429 w 116"/>
              <a:gd name="T7" fmla="*/ 37338 h 75"/>
              <a:gd name="T8" fmla="*/ 94429 w 116"/>
              <a:gd name="T9" fmla="*/ 60156 h 75"/>
              <a:gd name="T10" fmla="*/ 162171 w 116"/>
              <a:gd name="T11" fmla="*/ 18669 h 75"/>
              <a:gd name="T12" fmla="*/ 147802 w 116"/>
              <a:gd name="T13" fmla="*/ 60156 h 75"/>
              <a:gd name="T14" fmla="*/ 16422 w 116"/>
              <a:gd name="T15" fmla="*/ 47710 h 75"/>
              <a:gd name="T16" fmla="*/ 59531 w 116"/>
              <a:gd name="T17" fmla="*/ 72602 h 75"/>
              <a:gd name="T18" fmla="*/ 36950 w 116"/>
              <a:gd name="T19" fmla="*/ 95419 h 75"/>
              <a:gd name="T20" fmla="*/ 22581 w 116"/>
              <a:gd name="T21" fmla="*/ 87122 h 75"/>
              <a:gd name="T22" fmla="*/ 51320 w 116"/>
              <a:gd name="T23" fmla="*/ 95419 h 75"/>
              <a:gd name="T24" fmla="*/ 8211 w 116"/>
              <a:gd name="T25" fmla="*/ 99568 h 75"/>
              <a:gd name="T26" fmla="*/ 6158 w 116"/>
              <a:gd name="T27" fmla="*/ 99568 h 75"/>
              <a:gd name="T28" fmla="*/ 0 w 116"/>
              <a:gd name="T29" fmla="*/ 126534 h 75"/>
              <a:gd name="T30" fmla="*/ 4106 w 116"/>
              <a:gd name="T31" fmla="*/ 128609 h 75"/>
              <a:gd name="T32" fmla="*/ 53373 w 116"/>
              <a:gd name="T33" fmla="*/ 151426 h 75"/>
              <a:gd name="T34" fmla="*/ 57478 w 116"/>
              <a:gd name="T35" fmla="*/ 155575 h 75"/>
              <a:gd name="T36" fmla="*/ 188858 w 116"/>
              <a:gd name="T37" fmla="*/ 155575 h 75"/>
              <a:gd name="T38" fmla="*/ 190911 w 116"/>
              <a:gd name="T39" fmla="*/ 128609 h 75"/>
              <a:gd name="T40" fmla="*/ 238125 w 116"/>
              <a:gd name="T41" fmla="*/ 128609 h 75"/>
              <a:gd name="T42" fmla="*/ 238125 w 116"/>
              <a:gd name="T43" fmla="*/ 114088 h 75"/>
              <a:gd name="T44" fmla="*/ 231967 w 116"/>
              <a:gd name="T45" fmla="*/ 99568 h 75"/>
              <a:gd name="T46" fmla="*/ 215544 w 116"/>
              <a:gd name="T47" fmla="*/ 95419 h 75"/>
              <a:gd name="T48" fmla="*/ 201175 w 116"/>
              <a:gd name="T49" fmla="*/ 122386 h 75"/>
              <a:gd name="T50" fmla="*/ 186805 w 116"/>
              <a:gd name="T51" fmla="*/ 95419 h 75"/>
              <a:gd name="T52" fmla="*/ 147802 w 116"/>
              <a:gd name="T53" fmla="*/ 93345 h 75"/>
              <a:gd name="T54" fmla="*/ 141643 w 116"/>
              <a:gd name="T55" fmla="*/ 103717 h 75"/>
              <a:gd name="T56" fmla="*/ 131379 w 116"/>
              <a:gd name="T57" fmla="*/ 138980 h 75"/>
              <a:gd name="T58" fmla="*/ 131379 w 116"/>
              <a:gd name="T59" fmla="*/ 107865 h 75"/>
              <a:gd name="T60" fmla="*/ 123168 w 116"/>
              <a:gd name="T61" fmla="*/ 97494 h 75"/>
              <a:gd name="T62" fmla="*/ 114957 w 116"/>
              <a:gd name="T63" fmla="*/ 97494 h 75"/>
              <a:gd name="T64" fmla="*/ 117010 w 116"/>
              <a:gd name="T65" fmla="*/ 112014 h 75"/>
              <a:gd name="T66" fmla="*/ 100587 w 116"/>
              <a:gd name="T67" fmla="*/ 103717 h 75"/>
              <a:gd name="T68" fmla="*/ 96482 w 116"/>
              <a:gd name="T69" fmla="*/ 93345 h 75"/>
              <a:gd name="T70" fmla="*/ 67742 w 116"/>
              <a:gd name="T71" fmla="*/ 99568 h 75"/>
              <a:gd name="T72" fmla="*/ 178594 w 116"/>
              <a:gd name="T73" fmla="*/ 74676 h 75"/>
              <a:gd name="T74" fmla="*/ 223755 w 116"/>
              <a:gd name="T75" fmla="*/ 43561 h 75"/>
              <a:gd name="T76" fmla="*/ 217597 w 116"/>
              <a:gd name="T77" fmla="*/ 87122 h 75"/>
              <a:gd name="T78" fmla="*/ 201175 w 116"/>
              <a:gd name="T79" fmla="*/ 95419 h 75"/>
              <a:gd name="T80" fmla="*/ 178594 w 116"/>
              <a:gd name="T81" fmla="*/ 74676 h 75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w 116"/>
              <a:gd name="T124" fmla="*/ 0 h 75"/>
              <a:gd name="T125" fmla="*/ 116 w 116"/>
              <a:gd name="T126" fmla="*/ 75 h 75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T123" t="T124" r="T125" b="T126"/>
            <a:pathLst>
              <a:path w="116" h="75">
                <a:moveTo>
                  <a:pt x="72" y="29"/>
                </a:moveTo>
                <a:cubicBezTo>
                  <a:pt x="72" y="28"/>
                  <a:pt x="72" y="27"/>
                  <a:pt x="72" y="27"/>
                </a:cubicBezTo>
                <a:cubicBezTo>
                  <a:pt x="72" y="19"/>
                  <a:pt x="72" y="19"/>
                  <a:pt x="72" y="19"/>
                </a:cubicBezTo>
                <a:cubicBezTo>
                  <a:pt x="71" y="19"/>
                  <a:pt x="70" y="19"/>
                  <a:pt x="69" y="19"/>
                </a:cubicBezTo>
                <a:cubicBezTo>
                  <a:pt x="68" y="14"/>
                  <a:pt x="68" y="14"/>
                  <a:pt x="68" y="14"/>
                </a:cubicBezTo>
                <a:cubicBezTo>
                  <a:pt x="65" y="19"/>
                  <a:pt x="65" y="19"/>
                  <a:pt x="65" y="19"/>
                </a:cubicBezTo>
                <a:cubicBezTo>
                  <a:pt x="60" y="21"/>
                  <a:pt x="56" y="22"/>
                  <a:pt x="47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27"/>
                  <a:pt x="46" y="27"/>
                  <a:pt x="46" y="27"/>
                </a:cubicBezTo>
                <a:cubicBezTo>
                  <a:pt x="46" y="27"/>
                  <a:pt x="46" y="28"/>
                  <a:pt x="46" y="29"/>
                </a:cubicBezTo>
                <a:cubicBezTo>
                  <a:pt x="38" y="23"/>
                  <a:pt x="41" y="20"/>
                  <a:pt x="39" y="9"/>
                </a:cubicBezTo>
                <a:cubicBezTo>
                  <a:pt x="45" y="0"/>
                  <a:pt x="75" y="0"/>
                  <a:pt x="79" y="9"/>
                </a:cubicBezTo>
                <a:cubicBezTo>
                  <a:pt x="78" y="17"/>
                  <a:pt x="79" y="24"/>
                  <a:pt x="73" y="29"/>
                </a:cubicBezTo>
                <a:cubicBezTo>
                  <a:pt x="72" y="29"/>
                  <a:pt x="72" y="29"/>
                  <a:pt x="72" y="29"/>
                </a:cubicBezTo>
                <a:close/>
                <a:moveTo>
                  <a:pt x="8" y="36"/>
                </a:moveTo>
                <a:cubicBezTo>
                  <a:pt x="7" y="30"/>
                  <a:pt x="7" y="27"/>
                  <a:pt x="8" y="23"/>
                </a:cubicBezTo>
                <a:cubicBezTo>
                  <a:pt x="18" y="25"/>
                  <a:pt x="20" y="16"/>
                  <a:pt x="29" y="23"/>
                </a:cubicBezTo>
                <a:cubicBezTo>
                  <a:pt x="30" y="27"/>
                  <a:pt x="30" y="32"/>
                  <a:pt x="29" y="35"/>
                </a:cubicBezTo>
                <a:cubicBezTo>
                  <a:pt x="29" y="38"/>
                  <a:pt x="28" y="40"/>
                  <a:pt x="26" y="42"/>
                </a:cubicBezTo>
                <a:cubicBezTo>
                  <a:pt x="24" y="44"/>
                  <a:pt x="21" y="46"/>
                  <a:pt x="18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5" y="46"/>
                  <a:pt x="13" y="44"/>
                  <a:pt x="11" y="42"/>
                </a:cubicBezTo>
                <a:cubicBezTo>
                  <a:pt x="9" y="40"/>
                  <a:pt x="8" y="38"/>
                  <a:pt x="8" y="36"/>
                </a:cubicBezTo>
                <a:close/>
                <a:moveTo>
                  <a:pt x="25" y="46"/>
                </a:moveTo>
                <a:cubicBezTo>
                  <a:pt x="22" y="52"/>
                  <a:pt x="14" y="52"/>
                  <a:pt x="12" y="46"/>
                </a:cubicBezTo>
                <a:cubicBezTo>
                  <a:pt x="4" y="48"/>
                  <a:pt x="4" y="48"/>
                  <a:pt x="4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2" y="50"/>
                  <a:pt x="1" y="51"/>
                  <a:pt x="0" y="54"/>
                </a:cubicBezTo>
                <a:cubicBezTo>
                  <a:pt x="0" y="56"/>
                  <a:pt x="0" y="58"/>
                  <a:pt x="0" y="61"/>
                </a:cubicBezTo>
                <a:cubicBezTo>
                  <a:pt x="1" y="62"/>
                  <a:pt x="1" y="62"/>
                  <a:pt x="1" y="62"/>
                </a:cubicBezTo>
                <a:cubicBezTo>
                  <a:pt x="2" y="62"/>
                  <a:pt x="2" y="62"/>
                  <a:pt x="2" y="62"/>
                </a:cubicBezTo>
                <a:cubicBezTo>
                  <a:pt x="26" y="62"/>
                  <a:pt x="26" y="62"/>
                  <a:pt x="26" y="62"/>
                </a:cubicBezTo>
                <a:cubicBezTo>
                  <a:pt x="25" y="65"/>
                  <a:pt x="26" y="69"/>
                  <a:pt x="26" y="73"/>
                </a:cubicBezTo>
                <a:cubicBezTo>
                  <a:pt x="27" y="75"/>
                  <a:pt x="27" y="75"/>
                  <a:pt x="27" y="75"/>
                </a:cubicBezTo>
                <a:cubicBezTo>
                  <a:pt x="28" y="75"/>
                  <a:pt x="28" y="75"/>
                  <a:pt x="28" y="75"/>
                </a:cubicBezTo>
                <a:cubicBezTo>
                  <a:pt x="90" y="75"/>
                  <a:pt x="90" y="75"/>
                  <a:pt x="90" y="75"/>
                </a:cubicBezTo>
                <a:cubicBezTo>
                  <a:pt x="92" y="75"/>
                  <a:pt x="92" y="75"/>
                  <a:pt x="92" y="75"/>
                </a:cubicBezTo>
                <a:cubicBezTo>
                  <a:pt x="92" y="73"/>
                  <a:pt x="92" y="73"/>
                  <a:pt x="92" y="73"/>
                </a:cubicBezTo>
                <a:cubicBezTo>
                  <a:pt x="93" y="69"/>
                  <a:pt x="93" y="66"/>
                  <a:pt x="93" y="62"/>
                </a:cubicBezTo>
                <a:cubicBezTo>
                  <a:pt x="115" y="62"/>
                  <a:pt x="115" y="62"/>
                  <a:pt x="115" y="62"/>
                </a:cubicBezTo>
                <a:cubicBezTo>
                  <a:pt x="116" y="62"/>
                  <a:pt x="116" y="62"/>
                  <a:pt x="116" y="62"/>
                </a:cubicBezTo>
                <a:cubicBezTo>
                  <a:pt x="116" y="61"/>
                  <a:pt x="116" y="61"/>
                  <a:pt x="116" y="61"/>
                </a:cubicBezTo>
                <a:cubicBezTo>
                  <a:pt x="116" y="59"/>
                  <a:pt x="116" y="57"/>
                  <a:pt x="116" y="55"/>
                </a:cubicBezTo>
                <a:cubicBezTo>
                  <a:pt x="116" y="52"/>
                  <a:pt x="115" y="50"/>
                  <a:pt x="114" y="49"/>
                </a:cubicBezTo>
                <a:cubicBezTo>
                  <a:pt x="113" y="48"/>
                  <a:pt x="113" y="48"/>
                  <a:pt x="113" y="48"/>
                </a:cubicBezTo>
                <a:cubicBezTo>
                  <a:pt x="113" y="48"/>
                  <a:pt x="113" y="48"/>
                  <a:pt x="113" y="48"/>
                </a:cubicBezTo>
                <a:cubicBezTo>
                  <a:pt x="105" y="46"/>
                  <a:pt x="105" y="46"/>
                  <a:pt x="105" y="46"/>
                </a:cubicBezTo>
                <a:cubicBezTo>
                  <a:pt x="103" y="47"/>
                  <a:pt x="103" y="47"/>
                  <a:pt x="103" y="47"/>
                </a:cubicBezTo>
                <a:cubicBezTo>
                  <a:pt x="98" y="59"/>
                  <a:pt x="98" y="59"/>
                  <a:pt x="98" y="59"/>
                </a:cubicBezTo>
                <a:cubicBezTo>
                  <a:pt x="93" y="47"/>
                  <a:pt x="93" y="47"/>
                  <a:pt x="93" y="47"/>
                </a:cubicBezTo>
                <a:cubicBezTo>
                  <a:pt x="91" y="46"/>
                  <a:pt x="91" y="46"/>
                  <a:pt x="91" y="46"/>
                </a:cubicBezTo>
                <a:cubicBezTo>
                  <a:pt x="84" y="48"/>
                  <a:pt x="84" y="48"/>
                  <a:pt x="84" y="48"/>
                </a:cubicBezTo>
                <a:cubicBezTo>
                  <a:pt x="72" y="45"/>
                  <a:pt x="72" y="45"/>
                  <a:pt x="72" y="45"/>
                </a:cubicBezTo>
                <a:cubicBezTo>
                  <a:pt x="69" y="47"/>
                  <a:pt x="69" y="47"/>
                  <a:pt x="69" y="47"/>
                </a:cubicBezTo>
                <a:cubicBezTo>
                  <a:pt x="69" y="50"/>
                  <a:pt x="69" y="50"/>
                  <a:pt x="69" y="50"/>
                </a:cubicBezTo>
                <a:cubicBezTo>
                  <a:pt x="64" y="67"/>
                  <a:pt x="64" y="67"/>
                  <a:pt x="64" y="67"/>
                </a:cubicBezTo>
                <a:cubicBezTo>
                  <a:pt x="64" y="67"/>
                  <a:pt x="64" y="67"/>
                  <a:pt x="64" y="67"/>
                </a:cubicBezTo>
                <a:cubicBezTo>
                  <a:pt x="62" y="54"/>
                  <a:pt x="62" y="54"/>
                  <a:pt x="62" y="54"/>
                </a:cubicBezTo>
                <a:cubicBezTo>
                  <a:pt x="64" y="52"/>
                  <a:pt x="64" y="52"/>
                  <a:pt x="64" y="52"/>
                </a:cubicBezTo>
                <a:cubicBezTo>
                  <a:pt x="63" y="47"/>
                  <a:pt x="63" y="47"/>
                  <a:pt x="63" y="47"/>
                </a:cubicBezTo>
                <a:cubicBezTo>
                  <a:pt x="60" y="47"/>
                  <a:pt x="60" y="47"/>
                  <a:pt x="60" y="47"/>
                </a:cubicBezTo>
                <a:cubicBezTo>
                  <a:pt x="59" y="47"/>
                  <a:pt x="59" y="47"/>
                  <a:pt x="59" y="47"/>
                </a:cubicBezTo>
                <a:cubicBezTo>
                  <a:pt x="56" y="47"/>
                  <a:pt x="56" y="47"/>
                  <a:pt x="56" y="47"/>
                </a:cubicBezTo>
                <a:cubicBezTo>
                  <a:pt x="55" y="52"/>
                  <a:pt x="55" y="52"/>
                  <a:pt x="55" y="52"/>
                </a:cubicBezTo>
                <a:cubicBezTo>
                  <a:pt x="57" y="54"/>
                  <a:pt x="57" y="54"/>
                  <a:pt x="57" y="54"/>
                </a:cubicBezTo>
                <a:cubicBezTo>
                  <a:pt x="54" y="67"/>
                  <a:pt x="54" y="67"/>
                  <a:pt x="54" y="67"/>
                </a:cubicBezTo>
                <a:cubicBezTo>
                  <a:pt x="49" y="50"/>
                  <a:pt x="49" y="50"/>
                  <a:pt x="49" y="50"/>
                </a:cubicBezTo>
                <a:cubicBezTo>
                  <a:pt x="49" y="47"/>
                  <a:pt x="49" y="47"/>
                  <a:pt x="49" y="47"/>
                </a:cubicBezTo>
                <a:cubicBezTo>
                  <a:pt x="47" y="45"/>
                  <a:pt x="47" y="45"/>
                  <a:pt x="47" y="45"/>
                </a:cubicBezTo>
                <a:cubicBezTo>
                  <a:pt x="33" y="48"/>
                  <a:pt x="33" y="48"/>
                  <a:pt x="33" y="48"/>
                </a:cubicBezTo>
                <a:cubicBezTo>
                  <a:pt x="33" y="48"/>
                  <a:pt x="33" y="48"/>
                  <a:pt x="33" y="48"/>
                </a:cubicBezTo>
                <a:cubicBezTo>
                  <a:pt x="25" y="46"/>
                  <a:pt x="25" y="46"/>
                  <a:pt x="25" y="46"/>
                </a:cubicBezTo>
                <a:close/>
                <a:moveTo>
                  <a:pt x="87" y="36"/>
                </a:moveTo>
                <a:cubicBezTo>
                  <a:pt x="87" y="30"/>
                  <a:pt x="86" y="25"/>
                  <a:pt x="87" y="21"/>
                </a:cubicBezTo>
                <a:cubicBezTo>
                  <a:pt x="91" y="18"/>
                  <a:pt x="106" y="18"/>
                  <a:pt x="109" y="21"/>
                </a:cubicBezTo>
                <a:cubicBezTo>
                  <a:pt x="109" y="26"/>
                  <a:pt x="109" y="32"/>
                  <a:pt x="109" y="35"/>
                </a:cubicBezTo>
                <a:cubicBezTo>
                  <a:pt x="108" y="38"/>
                  <a:pt x="107" y="40"/>
                  <a:pt x="106" y="42"/>
                </a:cubicBezTo>
                <a:cubicBezTo>
                  <a:pt x="104" y="44"/>
                  <a:pt x="101" y="46"/>
                  <a:pt x="98" y="46"/>
                </a:cubicBezTo>
                <a:cubicBezTo>
                  <a:pt x="98" y="46"/>
                  <a:pt x="98" y="46"/>
                  <a:pt x="98" y="46"/>
                </a:cubicBezTo>
                <a:cubicBezTo>
                  <a:pt x="95" y="46"/>
                  <a:pt x="92" y="44"/>
                  <a:pt x="90" y="42"/>
                </a:cubicBezTo>
                <a:cubicBezTo>
                  <a:pt x="89" y="40"/>
                  <a:pt x="88" y="38"/>
                  <a:pt x="87" y="36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3" name="六边形 22"/>
          <p:cNvSpPr/>
          <p:nvPr/>
        </p:nvSpPr>
        <p:spPr>
          <a:xfrm>
            <a:off x="4314916" y="318288"/>
            <a:ext cx="3489382" cy="480416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868761" y="358441"/>
            <a:ext cx="2381693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复习方法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015740" y="982980"/>
            <a:ext cx="41605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三个阶段：基础</a:t>
            </a:r>
            <a:r>
              <a:rPr lang="en-US" altLang="zh-CN" sz="2400"/>
              <a:t>--</a:t>
            </a:r>
            <a:r>
              <a:rPr lang="zh-CN" altLang="en-US" sz="2400"/>
              <a:t>强化</a:t>
            </a:r>
            <a:r>
              <a:rPr lang="en-US" altLang="zh-CN" sz="2400"/>
              <a:t>--</a:t>
            </a:r>
            <a:r>
              <a:rPr lang="zh-CN" altLang="en-US" sz="2400"/>
              <a:t>冲刺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rot="5400000">
            <a:off x="-2" y="-1"/>
            <a:ext cx="617839" cy="617839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978979" y="1675469"/>
            <a:ext cx="191384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/>
              <a:t>走出误区</a:t>
            </a:r>
            <a:endParaRPr lang="zh-CN" altLang="en-US" sz="1600" b="1" dirty="0"/>
          </a:p>
        </p:txBody>
      </p:sp>
      <p:sp>
        <p:nvSpPr>
          <p:cNvPr id="15" name="文本框 14"/>
          <p:cNvSpPr txBox="1"/>
          <p:nvPr/>
        </p:nvSpPr>
        <p:spPr>
          <a:xfrm>
            <a:off x="2294255" y="2012950"/>
            <a:ext cx="768858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fontAlgn="auto">
              <a:lnSpc>
                <a:spcPct val="15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英语复习了等于没复习、政治没复习等于复习了。英语和政治都是需要长期积累的一个过程。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要总想着英语作文模板背了就行就会写，实际上一到你提笔写的时候就没有思路也不知怎么写，有时候还是东拼西凑写你背来的东西，这样的文章会大打折扣。所以平时背作文模板时还要多练练作文，达到能够灵活应用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大小作文每种话题，都要背一些模板，练练，到时候无论考那种话题你都胸有成竹。习惯性在拿到作文时，先在草稿纸写作文的思路，然后再做题，这样作文就清晰有逻辑。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六边形 22"/>
          <p:cNvSpPr/>
          <p:nvPr/>
        </p:nvSpPr>
        <p:spPr>
          <a:xfrm>
            <a:off x="4314916" y="318288"/>
            <a:ext cx="3489382" cy="480416"/>
          </a:xfrm>
          <a:prstGeom prst="hexagon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868761" y="358441"/>
            <a:ext cx="2381693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复习方法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015740" y="982980"/>
            <a:ext cx="41605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三个阶段：基础</a:t>
            </a:r>
            <a:r>
              <a:rPr lang="en-US" altLang="zh-CN" sz="2400"/>
              <a:t>--</a:t>
            </a:r>
            <a:r>
              <a:rPr lang="zh-CN" altLang="en-US" sz="2400"/>
              <a:t>强化</a:t>
            </a:r>
            <a:r>
              <a:rPr lang="en-US" altLang="zh-CN" sz="2400"/>
              <a:t>--</a:t>
            </a:r>
            <a:r>
              <a:rPr lang="zh-CN" altLang="en-US" sz="2400"/>
              <a:t>冲刺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warp dir="i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1664</Words>
  <Application>WPS 演示</Application>
  <PresentationFormat>宽屏</PresentationFormat>
  <Paragraphs>116</Paragraphs>
  <Slides>11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Calibri</vt:lpstr>
      <vt:lpstr>方正姚体</vt:lpstr>
      <vt:lpstr>Calibri</vt:lpstr>
      <vt:lpstr>Wingdings</vt:lpstr>
      <vt:lpstr>Agency FB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C_WY</dc:creator>
  <cp:lastModifiedBy>Administrator</cp:lastModifiedBy>
  <cp:revision>94</cp:revision>
  <dcterms:created xsi:type="dcterms:W3CDTF">2019-02-28T13:28:00Z</dcterms:created>
  <dcterms:modified xsi:type="dcterms:W3CDTF">2020-01-05T12:04:03Z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

<file path=docProps/thumbnail.jpeg>
</file>